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7" r:id="rId2"/>
    <p:sldId id="281" r:id="rId3"/>
    <p:sldId id="285" r:id="rId4"/>
    <p:sldId id="286" r:id="rId5"/>
    <p:sldId id="300" r:id="rId6"/>
    <p:sldId id="304" r:id="rId7"/>
    <p:sldId id="305" r:id="rId8"/>
    <p:sldId id="293" r:id="rId9"/>
    <p:sldId id="302" r:id="rId10"/>
    <p:sldId id="296" r:id="rId11"/>
    <p:sldId id="303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F3FA"/>
    <a:srgbClr val="82CAEA"/>
    <a:srgbClr val="FF0066"/>
    <a:srgbClr val="00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203" autoAdjust="0"/>
  </p:normalViewPr>
  <p:slideViewPr>
    <p:cSldViewPr>
      <p:cViewPr varScale="1">
        <p:scale>
          <a:sx n="105" d="100"/>
          <a:sy n="105" d="100"/>
        </p:scale>
        <p:origin x="-1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0AFD539-144D-43EF-A0A0-14210B38367D}" type="datetimeFigureOut">
              <a:rPr lang="ru-RU"/>
              <a:pPr>
                <a:defRPr/>
              </a:pPr>
              <a:t>29.11.2012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8637109-9639-4647-B55F-04F137ED49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F95FFAB-083E-416A-B936-28874476CF79}" type="datetimeFigureOut">
              <a:rPr lang="ru-RU"/>
              <a:pPr>
                <a:defRPr/>
              </a:pPr>
              <a:t>29.11.2012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28E0931-A745-401F-9709-0D95276301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C6012-1AB3-4043-9EC0-B03159821DD4}" type="datetimeFigureOut">
              <a:rPr lang="ru-RU"/>
              <a:pPr>
                <a:defRPr/>
              </a:pPr>
              <a:t>29.11.2012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8A799-ACCB-476E-9157-4E8CAD1171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11800-C03E-4F98-839A-2AC9392A84A2}" type="datetimeFigureOut">
              <a:rPr lang="ru-RU"/>
              <a:pPr>
                <a:defRPr/>
              </a:pPr>
              <a:t>29.11.2012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CC2DDC-B78D-458F-AE4F-1DBC88B5CA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944E4-1764-4BDB-904C-355741C90051}" type="datetimeFigureOut">
              <a:rPr lang="ru-RU"/>
              <a:pPr>
                <a:defRPr/>
              </a:pPr>
              <a:t>29.11.2012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42988-7FB8-48B0-A1AD-9FA35E6C26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B06D4-8DDF-49C8-8A21-8693780BD8A3}" type="datetimeFigureOut">
              <a:rPr lang="ru-RU"/>
              <a:pPr>
                <a:defRPr/>
              </a:pPr>
              <a:t>29.11.2012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CA421-D709-44C7-BE31-D6BC024130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93BD2E-E70D-45BD-A687-CD13F1C3968B}" type="datetimeFigureOut">
              <a:rPr lang="ru-RU"/>
              <a:pPr>
                <a:defRPr/>
              </a:pPr>
              <a:t>29.11.2012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F4A3A-2B7A-4216-BF46-3FECB5C1FD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3C0A0-F2A2-4D90-A1DB-1D7F60D50087}" type="datetimeFigureOut">
              <a:rPr lang="ru-RU"/>
              <a:pPr>
                <a:defRPr/>
              </a:pPr>
              <a:t>29.11.2012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FF4D0-004F-4B76-8A90-831167F9D1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09D04E-F93E-480F-AB64-51C435120DDC}" type="datetimeFigureOut">
              <a:rPr lang="ru-RU"/>
              <a:pPr>
                <a:defRPr/>
              </a:pPr>
              <a:t>29.11.2012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F07B3-6E1B-4E53-A174-F749BFB7B1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EC675-4FCD-409E-B5A5-DC3739D28C5A}" type="datetimeFigureOut">
              <a:rPr lang="ru-RU"/>
              <a:pPr>
                <a:defRPr/>
              </a:pPr>
              <a:t>29.11.2012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323EB-A636-4AE2-B631-E18BC8F02C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0D8E0-2224-4B40-BEFD-36B637F86D2C}" type="datetimeFigureOut">
              <a:rPr lang="ru-RU"/>
              <a:pPr>
                <a:defRPr/>
              </a:pPr>
              <a:t>29.11.2012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720F1-5431-4120-9215-BC654DDC31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6BDBE-3CF9-44C6-8F4C-1CF80E7D3224}" type="datetimeFigureOut">
              <a:rPr lang="ru-RU"/>
              <a:pPr>
                <a:defRPr/>
              </a:pPr>
              <a:t>29.11.2012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A943A-EE3B-4AA0-A105-EEEABBA11B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6C10D-4985-4F0C-B0D2-95F097EB1711}" type="datetimeFigureOut">
              <a:rPr lang="ru-RU"/>
              <a:pPr>
                <a:defRPr/>
              </a:pPr>
              <a:t>29.11.2012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6DB91-565B-4B5C-85FE-A1EDADB5B9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177E338-F9E9-4F54-95BB-27520C4F877B}" type="datetimeFigureOut">
              <a:rPr lang="ru-RU"/>
              <a:pPr>
                <a:defRPr/>
              </a:pPr>
              <a:t>29.11.2012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DEF3DFB-DD62-4CBB-B898-8E797877AB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7" descr="http://t0.gstatic.com/images?q=tbn:ANd9GcQxnx3QmUsmfLcyuQMXztJcSCQmerqkz_urpfPx5U6LufVl-OBBE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1773238"/>
            <a:ext cx="2408238" cy="180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8" descr="C:\Users\USER\Desktop\ромашки фото\afccd5986781d0afc771672242cdd68b[2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88" y="4643438"/>
            <a:ext cx="3000375" cy="197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12" descr="http://t1.gstatic.com/images?q=tbn:ANd9GcQvP0I03PEjK7J_T6pc9hOujO4Ygb9of6w58Vp8kOiED_dtdKpu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0" y="2000250"/>
            <a:ext cx="2643188" cy="197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5724525" y="1773238"/>
            <a:ext cx="26685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FF0000"/>
                </a:solidFill>
                <a:latin typeface="Calibri" pitchFamily="34" charset="0"/>
              </a:rPr>
              <a:t>авторитетный</a:t>
            </a:r>
          </a:p>
        </p:txBody>
      </p:sp>
      <p:sp>
        <p:nvSpPr>
          <p:cNvPr id="15365" name="Прямоугольник 9"/>
          <p:cNvSpPr>
            <a:spLocks noChangeArrowheads="1"/>
          </p:cNvSpPr>
          <p:nvPr/>
        </p:nvSpPr>
        <p:spPr bwMode="auto">
          <a:xfrm>
            <a:off x="0" y="285750"/>
            <a:ext cx="9001125" cy="1311275"/>
          </a:xfrm>
          <a:prstGeom prst="rect">
            <a:avLst/>
          </a:prstGeom>
          <a:solidFill>
            <a:srgbClr val="82CAEA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FF0000"/>
                </a:solidFill>
                <a:latin typeface="Bookman Old Style" pitchFamily="18" charset="0"/>
              </a:rPr>
              <a:t>Стили родительского воспитания </a:t>
            </a: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250825" y="3068638"/>
            <a:ext cx="27225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FF0000"/>
                </a:solidFill>
                <a:latin typeface="Calibri" pitchFamily="34" charset="0"/>
              </a:rPr>
              <a:t>авторитарный</a:t>
            </a: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5003800" y="4437063"/>
            <a:ext cx="20351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FF0000"/>
                </a:solidFill>
                <a:latin typeface="Calibri" pitchFamily="34" charset="0"/>
              </a:rPr>
              <a:t>гипоопека</a:t>
            </a:r>
          </a:p>
        </p:txBody>
      </p:sp>
      <p:pic>
        <p:nvPicPr>
          <p:cNvPr id="15368" name="Picture 2" descr="http://buket.nazuka.net/images/flowers/big/h/3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5650" y="4005263"/>
            <a:ext cx="2646363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619250" y="5661025"/>
            <a:ext cx="22383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FF0000"/>
                </a:solidFill>
                <a:latin typeface="Calibri" pitchFamily="34" charset="0"/>
              </a:rPr>
              <a:t>гиперопека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FF0000"/>
                </a:solidFill>
                <a:latin typeface="Bookman Old Style" pitchFamily="18" charset="0"/>
              </a:rPr>
              <a:t>Гипоопека</a:t>
            </a:r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</a:br>
            <a:endParaRPr lang="ru-RU" dirty="0">
              <a:latin typeface="Bookman Old Style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00563" y="3286125"/>
            <a:ext cx="4038600" cy="3328988"/>
          </a:xfrm>
        </p:spPr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такие дети не имеют собственного мнения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rgbClr val="C00000"/>
                </a:solidFill>
              </a:rPr>
              <a:t>любят хвастаться,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не умеют искренне сочувствовать и сопереживать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bg1">
                    <a:lumMod val="50000"/>
                  </a:schemeClr>
                </a:solidFill>
              </a:rPr>
              <a:t>зачастую, не любят ни умственный, ни физический труд.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Содержимое 2"/>
          <p:cNvSpPr>
            <a:spLocks noGrp="1"/>
          </p:cNvSpPr>
          <p:nvPr>
            <p:ph sz="half" idx="1"/>
          </p:nvPr>
        </p:nvSpPr>
        <p:spPr>
          <a:xfrm>
            <a:off x="500063" y="1000125"/>
            <a:ext cx="5857875" cy="2500313"/>
          </a:xfrm>
        </p:spPr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эмоциональное отвержение ребенка своими родителями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недостаток тепла, любви и заботы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предоставление ребенка самому себе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лишение его всяческой поддержки и помощи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8436" name="Picture 2" descr="http://eliseyka.ru/wp-content/uploads/2012/01/07-228x3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313" y="3357563"/>
            <a:ext cx="2500312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FF0000"/>
                </a:solidFill>
                <a:latin typeface="Bookman Old Style" pitchFamily="18" charset="0"/>
              </a:rPr>
              <a:t>Гипоопека</a:t>
            </a:r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</a:br>
            <a:endParaRPr lang="ru-RU" dirty="0"/>
          </a:p>
        </p:txBody>
      </p:sp>
      <p:pic>
        <p:nvPicPr>
          <p:cNvPr id="19458" name="Picture 4" descr="http://eliseyka.ru/wp-content/uploads/2012/01/79135489_987-209x3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500" y="3286125"/>
            <a:ext cx="19907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785813" y="1357313"/>
            <a:ext cx="45720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Дети чувствуют себя ненужными, нелюбимыми, постоянной помехой для всех</a:t>
            </a:r>
            <a:endParaRPr lang="ru-RU" sz="24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FF0000"/>
                </a:solidFill>
                <a:latin typeface="Bookman Old Style" pitchFamily="18" charset="0"/>
              </a:rPr>
              <a:t>Гиперопека</a:t>
            </a:r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</a:br>
            <a:endParaRPr lang="ru-RU" dirty="0">
              <a:latin typeface="Bookman Old Style" pitchFamily="18" charset="0"/>
            </a:endParaRPr>
          </a:p>
        </p:txBody>
      </p:sp>
      <p:pic>
        <p:nvPicPr>
          <p:cNvPr id="20482" name="Picture 2" descr="http://eliseyka.ru/wp-content/uploads/2012/01/psyho11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38" y="1071563"/>
            <a:ext cx="1928812" cy="210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071563" y="3214688"/>
            <a:ext cx="4214812" cy="304641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latin typeface="+mn-lt"/>
              </a:rPr>
              <a:t> 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чрезмерная, избыточная забота о ребенке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b="1" dirty="0">
                <a:latin typeface="+mn-lt"/>
              </a:rPr>
              <a:t>  </a:t>
            </a:r>
            <a:r>
              <a:rPr lang="ru-RU" sz="2400" b="1" dirty="0">
                <a:solidFill>
                  <a:srgbClr val="C00000"/>
                </a:solidFill>
                <a:latin typeface="+mn-lt"/>
              </a:rPr>
              <a:t>повышенное внимание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b="1" dirty="0">
                <a:latin typeface="+mn-lt"/>
              </a:rPr>
              <a:t> 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готовностью защищать его от любого негатива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b="1" dirty="0">
                <a:latin typeface="+mn-lt"/>
              </a:rPr>
              <a:t> 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сражаться вместо него с любой, даже  надуманной, неприятностью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20484" name="Picture 4" descr="http://eliseyka.ru/wp-content/uploads/2012/01/3ddb0c7c7872-240x3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0" y="1857375"/>
            <a:ext cx="25146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FF0000"/>
                </a:solidFill>
                <a:latin typeface="Bookman Old Style" pitchFamily="18" charset="0"/>
              </a:rPr>
              <a:t>Гиперопека</a:t>
            </a:r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995738" y="1341438"/>
            <a:ext cx="4572000" cy="40544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2000" b="1">
                <a:latin typeface="Calibri" pitchFamily="34" charset="0"/>
              </a:rPr>
              <a:t>     </a:t>
            </a:r>
            <a:r>
              <a:rPr lang="ru-RU" sz="2000" b="1">
                <a:solidFill>
                  <a:srgbClr val="984807"/>
                </a:solidFill>
                <a:latin typeface="Calibri" pitchFamily="34" charset="0"/>
              </a:rPr>
              <a:t>подавляет волю, энергию и свободу  ребенка, его страсть к познанию</a:t>
            </a:r>
          </a:p>
          <a:p>
            <a:r>
              <a:rPr lang="ru-RU" sz="2000" b="1">
                <a:latin typeface="Calibri" pitchFamily="34" charset="0"/>
              </a:rPr>
              <a:t> </a:t>
            </a:r>
          </a:p>
          <a:p>
            <a:pPr>
              <a:buFont typeface="Arial" charset="0"/>
              <a:buChar char="•"/>
            </a:pPr>
            <a:r>
              <a:rPr lang="ru-RU" sz="2000" b="1">
                <a:latin typeface="Calibri" pitchFamily="34" charset="0"/>
              </a:rPr>
              <a:t>     </a:t>
            </a:r>
            <a:r>
              <a:rPr lang="ru-RU" sz="2000" b="1">
                <a:solidFill>
                  <a:srgbClr val="17375E"/>
                </a:solidFill>
                <a:latin typeface="Calibri" pitchFamily="34" charset="0"/>
              </a:rPr>
              <a:t>она делает его безынициативным, безвольным, неуверенным в себе</a:t>
            </a:r>
          </a:p>
          <a:p>
            <a:endParaRPr lang="ru-RU" sz="2000" b="1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ru-RU" sz="2000" b="1">
                <a:solidFill>
                  <a:srgbClr val="77933C"/>
                </a:solidFill>
                <a:latin typeface="Calibri" pitchFamily="34" charset="0"/>
              </a:rPr>
              <a:t>     дети вырастают агрессивными, своевольными, неуправляемыми</a:t>
            </a:r>
          </a:p>
          <a:p>
            <a:endParaRPr lang="ru-RU" sz="2000" b="1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ru-RU" sz="2000" b="1">
                <a:latin typeface="Calibri" pitchFamily="34" charset="0"/>
              </a:rPr>
              <a:t>     </a:t>
            </a:r>
            <a:r>
              <a:rPr lang="ru-RU" sz="2000" b="1">
                <a:solidFill>
                  <a:srgbClr val="376092"/>
                </a:solidFill>
                <a:latin typeface="Calibri" pitchFamily="34" charset="0"/>
              </a:rPr>
              <a:t>повзрослев они становятся инфантильными и психологически недоразвитыми личностями</a:t>
            </a:r>
          </a:p>
        </p:txBody>
      </p:sp>
      <p:pic>
        <p:nvPicPr>
          <p:cNvPr id="21507" name="Picture 2" descr="http://eliseyka.ru/wp-content/uploads/2012/01/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1844675"/>
            <a:ext cx="2400300" cy="3157538"/>
          </a:xfrm>
          <a:prstGeom prst="rect">
            <a:avLst/>
          </a:prstGeom>
          <a:solidFill>
            <a:srgbClr val="E2F3FA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Авторитарный стиль </a:t>
            </a:r>
            <a:r>
              <a:rPr lang="ru-RU" dirty="0" smtClean="0">
                <a:latin typeface="Bookman Old Style" pitchFamily="18" charset="0"/>
              </a:rPr>
              <a:t/>
            </a:r>
            <a:br>
              <a:rPr lang="ru-RU" dirty="0" smtClean="0">
                <a:latin typeface="Bookman Old Style" pitchFamily="18" charset="0"/>
              </a:rPr>
            </a:br>
            <a:endParaRPr lang="ru-RU" dirty="0"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1071563" y="2071688"/>
            <a:ext cx="3143250" cy="785812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/>
              <a:t>    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родитель изначально прав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3929063" y="1714500"/>
            <a:ext cx="40386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200" b="1" smtClean="0">
                <a:solidFill>
                  <a:srgbClr val="FF0000"/>
                </a:solidFill>
              </a:rPr>
              <a:t>      </a:t>
            </a:r>
            <a:r>
              <a:rPr lang="ru-RU" sz="2900" b="1" i="1" smtClean="0">
                <a:solidFill>
                  <a:srgbClr val="FF0000"/>
                </a:solidFill>
              </a:rPr>
              <a:t>Вырастают дети</a:t>
            </a:r>
          </a:p>
          <a:p>
            <a:pPr>
              <a:lnSpc>
                <a:spcPct val="80000"/>
              </a:lnSpc>
            </a:pPr>
            <a:r>
              <a:rPr lang="ru-RU" sz="2200" b="1" smtClean="0">
                <a:solidFill>
                  <a:srgbClr val="002060"/>
                </a:solidFill>
              </a:rPr>
              <a:t>послушные, тихие, робкие, безынициативные</a:t>
            </a:r>
            <a:endParaRPr lang="ru-RU" sz="2200" b="1" smtClean="0">
              <a:solidFill>
                <a:srgbClr val="002060"/>
              </a:solidFill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ru-RU" sz="2200" b="1" smtClean="0">
                <a:solidFill>
                  <a:srgbClr val="0070C0"/>
                </a:solidFill>
              </a:rPr>
              <a:t>выполняют просьбы по первому требованию родителей и других взрослых</a:t>
            </a:r>
            <a:endParaRPr lang="ru-RU" sz="2200" b="1" smtClean="0">
              <a:solidFill>
                <a:srgbClr val="0070C0"/>
              </a:solidFill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ru-RU" sz="2200" b="1" smtClean="0">
                <a:solidFill>
                  <a:srgbClr val="953735"/>
                </a:solidFill>
              </a:rPr>
              <a:t>стараются хорошо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200" b="1" smtClean="0">
                <a:solidFill>
                  <a:srgbClr val="953735"/>
                </a:solidFill>
              </a:rPr>
              <a:t>      учиться</a:t>
            </a:r>
            <a:endParaRPr lang="ru-RU" sz="2200" b="1" smtClean="0">
              <a:solidFill>
                <a:srgbClr val="604A7B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200" b="1" smtClean="0">
                <a:solidFill>
                  <a:srgbClr val="604A7B"/>
                </a:solidFill>
              </a:rPr>
              <a:t>у них заниженная самооценка, нет уверенности в себе и своих силах</a:t>
            </a:r>
          </a:p>
          <a:p>
            <a:pPr>
              <a:lnSpc>
                <a:spcPct val="80000"/>
              </a:lnSpc>
            </a:pPr>
            <a:endParaRPr lang="ru-RU" sz="220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285750" y="928688"/>
            <a:ext cx="3857625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полное подчинение себе ребенка, подавление его воли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88" y="5072063"/>
            <a:ext cx="371475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отсутствие близких и теплых взаимоотношений между членами семьи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26631" name="Picture 2" descr="http://eliseyka.ru/wp-content/uploads/2012/01/12-1-209x3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786063"/>
            <a:ext cx="1841500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Picture 2" descr="http://eliseyka.ru/wp-content/uploads/2012/01/100013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92950" y="3068638"/>
            <a:ext cx="1677988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3" name="Picture 2" descr="http://eliseyka.ru/wp-content/uploads/2012/01/290-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8063" y="857250"/>
            <a:ext cx="144303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8625" y="214313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Авторитарный стиль </a:t>
            </a:r>
            <a:r>
              <a:rPr lang="ru-RU" dirty="0" smtClean="0">
                <a:latin typeface="Bookman Old Style" pitchFamily="18" charset="0"/>
              </a:rPr>
              <a:t/>
            </a:r>
            <a:br>
              <a:rPr lang="ru-RU" dirty="0" smtClean="0">
                <a:latin typeface="Bookman Old Style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500063" y="1643063"/>
            <a:ext cx="4038600" cy="2071687"/>
          </a:xfrm>
          <a:solidFill>
            <a:srgbClr val="E2F3FA"/>
          </a:solidFill>
        </p:spPr>
        <p:txBody>
          <a:bodyPr/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Постепенное отдаление от родителей.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800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800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b="1" dirty="0" smtClean="0"/>
              <a:t>Приближается подростковый период…      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800" dirty="0"/>
          </a:p>
        </p:txBody>
      </p:sp>
      <p:sp>
        <p:nvSpPr>
          <p:cNvPr id="27652" name="Содержимое 3"/>
          <p:cNvSpPr>
            <a:spLocks noGrp="1"/>
          </p:cNvSpPr>
          <p:nvPr>
            <p:ph sz="half" idx="4294967295"/>
          </p:nvPr>
        </p:nvSpPr>
        <p:spPr>
          <a:xfrm>
            <a:off x="4787900" y="2205038"/>
            <a:ext cx="4038600" cy="785812"/>
          </a:xfrm>
          <a:solidFill>
            <a:srgbClr val="E2F3FA"/>
          </a:solidFill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400" b="1" smtClean="0">
                <a:solidFill>
                  <a:srgbClr val="FF0000"/>
                </a:solidFill>
              </a:rPr>
              <a:t>нередко из дурных компаний </a:t>
            </a:r>
          </a:p>
        </p:txBody>
      </p:sp>
      <p:sp>
        <p:nvSpPr>
          <p:cNvPr id="27653" name="Прямоугольник 6"/>
          <p:cNvSpPr>
            <a:spLocks noChangeArrowheads="1"/>
          </p:cNvSpPr>
          <p:nvPr/>
        </p:nvSpPr>
        <p:spPr bwMode="auto">
          <a:xfrm>
            <a:off x="1428750" y="1000125"/>
            <a:ext cx="13684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0033CC"/>
                </a:solidFill>
                <a:latin typeface="Calibri" pitchFamily="34" charset="0"/>
              </a:rPr>
              <a:t>ДАЛЕЕ</a:t>
            </a:r>
            <a:endParaRPr lang="ru-RU" sz="3200">
              <a:solidFill>
                <a:srgbClr val="0033CC"/>
              </a:solidFill>
              <a:latin typeface="Calibri" pitchFamily="34" charset="0"/>
            </a:endParaRPr>
          </a:p>
        </p:txBody>
      </p:sp>
      <p:pic>
        <p:nvPicPr>
          <p:cNvPr id="27654" name="Picture 2" descr="http://900igr.net/datai/obg/Detskij-travmatizm/0008-017-Ucheniki-srednikh-i-starshikh-klassov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4438" y="3789363"/>
            <a:ext cx="1462087" cy="274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5" name="Прямоугольник 8"/>
          <p:cNvSpPr>
            <a:spLocks noChangeArrowheads="1"/>
          </p:cNvSpPr>
          <p:nvPr/>
        </p:nvSpPr>
        <p:spPr bwMode="auto">
          <a:xfrm>
            <a:off x="5786438" y="1000125"/>
            <a:ext cx="23193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0033CC"/>
                </a:solidFill>
                <a:latin typeface="Calibri" pitchFamily="34" charset="0"/>
              </a:rPr>
              <a:t>ВЗРЫВ!!!!!!!</a:t>
            </a:r>
          </a:p>
        </p:txBody>
      </p:sp>
      <p:sp>
        <p:nvSpPr>
          <p:cNvPr id="27656" name="Прямоугольник 9"/>
          <p:cNvSpPr>
            <a:spLocks noChangeArrowheads="1"/>
          </p:cNvSpPr>
          <p:nvPr/>
        </p:nvSpPr>
        <p:spPr bwMode="auto">
          <a:xfrm>
            <a:off x="4786313" y="1785938"/>
            <a:ext cx="4298950" cy="457200"/>
          </a:xfrm>
          <a:prstGeom prst="rect">
            <a:avLst/>
          </a:prstGeom>
          <a:solidFill>
            <a:srgbClr val="E2F3FA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latin typeface="Calibri" pitchFamily="34" charset="0"/>
              </a:rPr>
              <a:t>На арену выходят сверстники! </a:t>
            </a:r>
          </a:p>
        </p:txBody>
      </p:sp>
      <p:sp>
        <p:nvSpPr>
          <p:cNvPr id="27657" name="Прямоугольник 10"/>
          <p:cNvSpPr>
            <a:spLocks noChangeArrowheads="1"/>
          </p:cNvSpPr>
          <p:nvPr/>
        </p:nvSpPr>
        <p:spPr bwMode="auto">
          <a:xfrm>
            <a:off x="4716463" y="3213100"/>
            <a:ext cx="41925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Calibri" pitchFamily="34" charset="0"/>
              </a:rPr>
              <a:t>Одни становятся полностью ведомыми.</a:t>
            </a:r>
            <a:endParaRPr lang="ru-RU">
              <a:latin typeface="Calibri" pitchFamily="34" charset="0"/>
            </a:endParaRPr>
          </a:p>
        </p:txBody>
      </p:sp>
      <p:sp>
        <p:nvSpPr>
          <p:cNvPr id="27658" name="Прямоугольник 11"/>
          <p:cNvSpPr>
            <a:spLocks noChangeArrowheads="1"/>
          </p:cNvSpPr>
          <p:nvPr/>
        </p:nvSpPr>
        <p:spPr bwMode="auto">
          <a:xfrm>
            <a:off x="4714875" y="5715000"/>
            <a:ext cx="41433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Другие циничны, деспотичны, грубы, агрессивны, конфликтны.</a:t>
            </a:r>
          </a:p>
        </p:txBody>
      </p:sp>
      <p:pic>
        <p:nvPicPr>
          <p:cNvPr id="27659" name="Picture 8" descr="http://t3.gstatic.com/images?q=tbn:ANd9GcTaOIYsu2pCYe26O0cCZMGG7UYUwoW6-AkY7gVkRItbvMjK8ou0O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3" y="3714750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http://eliseyka.ru/wp-content/uploads/2012/02/ris25-300x29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2000250"/>
            <a:ext cx="285750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Прямоугольник 2"/>
          <p:cNvSpPr>
            <a:spLocks noChangeArrowheads="1"/>
          </p:cNvSpPr>
          <p:nvPr/>
        </p:nvSpPr>
        <p:spPr bwMode="auto">
          <a:xfrm>
            <a:off x="428625" y="214313"/>
            <a:ext cx="821531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FF0000"/>
                </a:solidFill>
                <a:latin typeface="Bookman Old Style" pitchFamily="18" charset="0"/>
              </a:rPr>
              <a:t>Ложный родительский авторитет</a:t>
            </a:r>
          </a:p>
          <a:p>
            <a:r>
              <a:rPr lang="ru-RU" sz="4000">
                <a:solidFill>
                  <a:srgbClr val="FF0000"/>
                </a:solidFill>
                <a:latin typeface="Calibri" pitchFamily="34" charset="0"/>
              </a:rPr>
              <a:t>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857625" y="2143125"/>
            <a:ext cx="4572000" cy="304641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Большинство родителей стремятся в первую очередь к тому, чтобы их дети были послушны и легко управляемы. </a:t>
            </a: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Добившись этого тем или иным способом, они становятся уверенными в том, что являются авторитетом для своих детей. </a:t>
            </a:r>
          </a:p>
        </p:txBody>
      </p:sp>
      <p:sp>
        <p:nvSpPr>
          <p:cNvPr id="22532" name="Прямоугольник 4"/>
          <p:cNvSpPr>
            <a:spLocks noChangeArrowheads="1"/>
          </p:cNvSpPr>
          <p:nvPr/>
        </p:nvSpPr>
        <p:spPr bwMode="auto">
          <a:xfrm>
            <a:off x="1428750" y="5500688"/>
            <a:ext cx="60801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FF0000"/>
                </a:solidFill>
                <a:latin typeface="Calibri" pitchFamily="34" charset="0"/>
              </a:rPr>
              <a:t>А так ли это в действительности?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0000"/>
                </a:solidFill>
                <a:latin typeface="Bookman Old Style" pitchFamily="18" charset="0"/>
                <a:ea typeface="+mj-ea"/>
                <a:cs typeface="+mj-cs"/>
              </a:rPr>
              <a:t>Авторитетный стиль </a:t>
            </a:r>
            <a:r>
              <a:rPr lang="ru-RU" sz="4400" dirty="0">
                <a:latin typeface="Bookman Old Style" pitchFamily="18" charset="0"/>
                <a:ea typeface="+mj-ea"/>
                <a:cs typeface="+mj-cs"/>
              </a:rPr>
              <a:t/>
            </a:r>
            <a:br>
              <a:rPr lang="ru-RU" sz="4400" dirty="0">
                <a:latin typeface="Bookman Old Style" pitchFamily="18" charset="0"/>
                <a:ea typeface="+mj-ea"/>
                <a:cs typeface="+mj-cs"/>
              </a:rPr>
            </a:br>
            <a:endParaRPr lang="ru-RU" sz="4400" dirty="0"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28625" y="1000125"/>
            <a:ext cx="4038600" cy="4500563"/>
          </a:xfrm>
        </p:spPr>
        <p:txBody>
          <a:bodyPr rtlCol="0">
            <a:normAutofit fontScale="77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 smtClean="0">
                <a:solidFill>
                  <a:srgbClr val="00B0F0"/>
                </a:solidFill>
              </a:rPr>
              <a:t>    Так что же такое истинный родительский авторитет?</a:t>
            </a:r>
            <a:r>
              <a:rPr lang="ru-RU" sz="3600" dirty="0" smtClean="0">
                <a:solidFill>
                  <a:srgbClr val="00B0F0"/>
                </a:solidFill>
              </a:rPr>
              <a:t> 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dirty="0" smtClean="0">
              <a:solidFill>
                <a:srgbClr val="00B0F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rgbClr val="002060"/>
                </a:solidFill>
              </a:rPr>
              <a:t>Когда дети уважают своих родителей 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rgbClr val="C00000"/>
                </a:solidFill>
              </a:rPr>
              <a:t>считают их советы мудрыми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слова не пустым звуком</a:t>
            </a:r>
            <a:r>
              <a:rPr lang="ru-RU" b="1" dirty="0" smtClean="0"/>
              <a:t>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а указания выполняют не из страха перед наказанием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3555" name="Прямоугольник 7"/>
          <p:cNvSpPr>
            <a:spLocks noChangeArrowheads="1"/>
          </p:cNvSpPr>
          <p:nvPr/>
        </p:nvSpPr>
        <p:spPr bwMode="auto">
          <a:xfrm>
            <a:off x="357188" y="5429250"/>
            <a:ext cx="8786812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C00000"/>
                </a:solidFill>
                <a:latin typeface="Calibri" pitchFamily="34" charset="0"/>
              </a:rPr>
              <a:t>Это и есть истинный родительский авторитет!</a:t>
            </a:r>
          </a:p>
          <a:p>
            <a:r>
              <a:rPr lang="ru-RU" sz="3200">
                <a:solidFill>
                  <a:srgbClr val="C00000"/>
                </a:solidFill>
                <a:latin typeface="Calibri" pitchFamily="34" charset="0"/>
              </a:rPr>
              <a:t> </a:t>
            </a:r>
          </a:p>
        </p:txBody>
      </p:sp>
      <p:pic>
        <p:nvPicPr>
          <p:cNvPr id="23556" name="Picture 2" descr="http://eliseyka.ru/wp-content/uploads/2012/02/2c4f99b820d0e231f79dac17edeb4b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88" y="1785938"/>
            <a:ext cx="3452812" cy="290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971550" y="1700213"/>
            <a:ext cx="3143250" cy="48418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953735"/>
                </a:solidFill>
                <a:latin typeface="Calibri" pitchFamily="34" charset="0"/>
              </a:rPr>
              <a:t>Основывается родительский авторитет на любви, уважении, идеалах, традициях, доверии, справедливости, </a:t>
            </a:r>
          </a:p>
          <a:p>
            <a:r>
              <a:rPr lang="ru-RU" sz="2400" b="1">
                <a:solidFill>
                  <a:srgbClr val="953735"/>
                </a:solidFill>
                <a:latin typeface="Calibri" pitchFamily="34" charset="0"/>
              </a:rPr>
              <a:t>разумной заботе </a:t>
            </a:r>
          </a:p>
          <a:p>
            <a:r>
              <a:rPr lang="ru-RU" sz="2400" b="1">
                <a:solidFill>
                  <a:srgbClr val="953735"/>
                </a:solidFill>
                <a:latin typeface="Calibri" pitchFamily="34" charset="0"/>
              </a:rPr>
              <a:t>и помощи.</a:t>
            </a:r>
          </a:p>
          <a:p>
            <a:r>
              <a:rPr lang="ru-RU" sz="2400">
                <a:latin typeface="Calibri" pitchFamily="34" charset="0"/>
              </a:rPr>
              <a:t> </a:t>
            </a:r>
          </a:p>
          <a:p>
            <a:endParaRPr lang="ru-RU" sz="2400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  <a:p>
            <a:r>
              <a:rPr lang="ru-RU">
                <a:solidFill>
                  <a:srgbClr val="77933C"/>
                </a:solidFill>
                <a:latin typeface="Calibri" pitchFamily="34" charset="0"/>
              </a:rPr>
              <a:t> </a:t>
            </a:r>
          </a:p>
        </p:txBody>
      </p:sp>
      <p:sp>
        <p:nvSpPr>
          <p:cNvPr id="24578" name="Прямоугольник 4"/>
          <p:cNvSpPr>
            <a:spLocks noChangeArrowheads="1"/>
          </p:cNvSpPr>
          <p:nvPr/>
        </p:nvSpPr>
        <p:spPr bwMode="auto">
          <a:xfrm>
            <a:off x="714375" y="857250"/>
            <a:ext cx="457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0070C0"/>
                </a:solidFill>
                <a:latin typeface="Calibri" pitchFamily="34" charset="0"/>
              </a:rPr>
              <a:t>Как завоевать родительский авторитет и удержать его?</a:t>
            </a:r>
          </a:p>
          <a:p>
            <a:r>
              <a:rPr lang="ru-RU" sz="2400" b="1">
                <a:solidFill>
                  <a:srgbClr val="0070C0"/>
                </a:solidFill>
                <a:latin typeface="Calibri" pitchFamily="34" charset="0"/>
              </a:rPr>
              <a:t> 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0000"/>
                </a:solidFill>
                <a:latin typeface="Bookman Old Style" pitchFamily="18" charset="0"/>
                <a:ea typeface="+mj-ea"/>
                <a:cs typeface="+mj-cs"/>
              </a:rPr>
              <a:t>Авторитетный стиль </a:t>
            </a:r>
            <a:r>
              <a:rPr lang="ru-RU" sz="4400" dirty="0">
                <a:latin typeface="Bookman Old Style" pitchFamily="18" charset="0"/>
                <a:ea typeface="+mj-ea"/>
                <a:cs typeface="+mj-cs"/>
              </a:rPr>
              <a:t/>
            </a:r>
            <a:br>
              <a:rPr lang="ru-RU" sz="4400" dirty="0">
                <a:latin typeface="Bookman Old Style" pitchFamily="18" charset="0"/>
                <a:ea typeface="+mj-ea"/>
                <a:cs typeface="+mj-cs"/>
              </a:rPr>
            </a:br>
            <a:endParaRPr lang="ru-RU" sz="4400" dirty="0">
              <a:latin typeface="Bookman Old Style" pitchFamily="18" charset="0"/>
              <a:ea typeface="+mj-ea"/>
              <a:cs typeface="+mj-cs"/>
            </a:endParaRPr>
          </a:p>
        </p:txBody>
      </p:sp>
      <p:pic>
        <p:nvPicPr>
          <p:cNvPr id="24580" name="Picture 4" descr="http://eliseyka.ru/wp-content/uploads/2012/02/hoga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3" y="1000125"/>
            <a:ext cx="2786062" cy="357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3924300" y="4575175"/>
            <a:ext cx="4572000" cy="22828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77933C"/>
                </a:solidFill>
                <a:latin typeface="Calibri" pitchFamily="34" charset="0"/>
              </a:rPr>
              <a:t>Как это ни банально, но в первую очередь — любить своего ребенка. Не считать его своей собственностью, уважать и относиться как к отдельной личности.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813" y="857250"/>
            <a:ext cx="7358062" cy="40941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- </a:t>
            </a: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не ругать и не наказывать ребенка незаслуженно;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</a:rPr>
              <a:t>-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никогда не давать пустых обещаний, не подводить и не обманывать;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</a:rPr>
              <a:t>-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обещанное — выполнить;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- маме и папе уважительно относиться друг к другу, поддерживать в семье спокойную атмосферу;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</a:rPr>
              <a:t>-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не позволять другим людям унижать и оскорблять вас при ребенке, стараться достойно выходить из конфликтных ситуаций;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</a:rPr>
              <a:t>-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помогать ребенку, если он просит, но не вмешиваться, если он может это сделать сам. Пусть ребенок чувствует вашу готовность придти к нему на помощь;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+mn-lt"/>
              </a:rPr>
              <a:t>- отвечать на все его вопросы, учить и объяснять непонятное</a:t>
            </a:r>
            <a:endParaRPr lang="ru-RU" sz="20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57250" y="285750"/>
            <a:ext cx="7535863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Важно знать несколько правил:</a:t>
            </a:r>
          </a:p>
        </p:txBody>
      </p:sp>
      <p:pic>
        <p:nvPicPr>
          <p:cNvPr id="25603" name="Picture 4" descr="J02975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38" y="4857750"/>
            <a:ext cx="171450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5" descr="J02921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13" y="4429125"/>
            <a:ext cx="2590800" cy="227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746</TotalTime>
  <Words>401</Words>
  <PresentationFormat>Экран (4:3)</PresentationFormat>
  <Paragraphs>85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Calibri</vt:lpstr>
      <vt:lpstr>Arial</vt:lpstr>
      <vt:lpstr>Bookman Old Style</vt:lpstr>
      <vt:lpstr>Тема Office</vt:lpstr>
      <vt:lpstr>Слайд 1</vt:lpstr>
      <vt:lpstr>Гипоопека </vt:lpstr>
      <vt:lpstr>Гипоопека </vt:lpstr>
      <vt:lpstr>Гиперопека </vt:lpstr>
      <vt:lpstr>Гиперопека </vt:lpstr>
      <vt:lpstr>Авторитарный стиль  </vt:lpstr>
      <vt:lpstr>Авторитарный стиль  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65</cp:revision>
  <dcterms:created xsi:type="dcterms:W3CDTF">2012-08-20T04:27:13Z</dcterms:created>
  <dcterms:modified xsi:type="dcterms:W3CDTF">2012-11-29T10:23:32Z</dcterms:modified>
</cp:coreProperties>
</file>